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7772400" cy="10058400"/>
  <p:notesSz cx="6858000" cy="9144000"/>
  <p:embeddedFontLst>
    <p:embeddedFont>
      <p:font typeface="Calibri" panose="020F0502020204030204" pitchFamily="34" charset="0"/>
      <p:regular r:id="rId5"/>
      <p:bold r:id="rId6"/>
      <p:italic r:id="rId7"/>
      <p:boldItalic r:id="rId8"/>
    </p:embeddedFont>
    <p:embeddedFont>
      <p:font typeface="Helvetica Neue" panose="020B0604020202020204" charset="0"/>
      <p:regular r:id="rId9"/>
      <p:bold r:id="rId10"/>
      <p:italic r:id="rId11"/>
      <p:boldItalic r:id="rId12"/>
    </p:embeddedFont>
    <p:embeddedFont>
      <p:font typeface="Helvetica Neue Light" panose="020B0604020202020204" charset="0"/>
      <p:regular r:id="rId13"/>
      <p:bold r:id="rId14"/>
      <p:italic r:id="rId15"/>
      <p:boldItalic r:id="rId16"/>
    </p:embeddedFont>
    <p:embeddedFont>
      <p:font typeface="Oswald"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200" y="6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d8c09b3cd_0_1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d8c09b3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13628" y="202932"/>
            <a:ext cx="7344900" cy="9652500"/>
          </a:xfrm>
          <a:prstGeom prst="rect">
            <a:avLst/>
          </a:prstGeom>
          <a:noFill/>
          <a:ln w="19050" cap="flat" cmpd="sng">
            <a:solidFill>
              <a:srgbClr val="000000"/>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55" name="Google Shape;55;p13"/>
          <p:cNvSpPr txBox="1"/>
          <p:nvPr/>
        </p:nvSpPr>
        <p:spPr>
          <a:xfrm>
            <a:off x="687627" y="317435"/>
            <a:ext cx="6396900" cy="406200"/>
          </a:xfrm>
          <a:prstGeom prst="rect">
            <a:avLst/>
          </a:prstGeom>
          <a:noFill/>
          <a:ln>
            <a:noFill/>
          </a:ln>
        </p:spPr>
        <p:txBody>
          <a:bodyPr spcFirstLastPara="1" wrap="square" lIns="102600" tIns="51275" rIns="102600" bIns="51275" anchor="t" anchorCtr="0">
            <a:noAutofit/>
          </a:bodyPr>
          <a:lstStyle/>
          <a:p>
            <a:pPr marL="0" marR="0" lvl="0" indent="0" algn="ctr" rtl="0">
              <a:spcBef>
                <a:spcPts val="0"/>
              </a:spcBef>
              <a:spcAft>
                <a:spcPts val="0"/>
              </a:spcAft>
              <a:buNone/>
            </a:pPr>
            <a:r>
              <a:rPr lang="en" sz="2400" b="1" dirty="0">
                <a:highlight>
                  <a:srgbClr val="FFFFFF"/>
                </a:highlight>
                <a:latin typeface="Oswald"/>
                <a:ea typeface="Oswald"/>
                <a:cs typeface="Oswald"/>
                <a:sym typeface="Oswald"/>
              </a:rPr>
              <a:t>JAM REGISTRATION FORM</a:t>
            </a:r>
            <a:endParaRPr sz="2400" b="1" dirty="0">
              <a:highlight>
                <a:srgbClr val="FFFFFF"/>
              </a:highlight>
              <a:latin typeface="Oswald"/>
              <a:ea typeface="Oswald"/>
              <a:cs typeface="Oswald"/>
              <a:sym typeface="Oswald"/>
            </a:endParaRPr>
          </a:p>
        </p:txBody>
      </p:sp>
      <p:sp>
        <p:nvSpPr>
          <p:cNvPr id="56" name="Google Shape;56;p13"/>
          <p:cNvSpPr txBox="1"/>
          <p:nvPr/>
        </p:nvSpPr>
        <p:spPr>
          <a:xfrm>
            <a:off x="259353" y="1164350"/>
            <a:ext cx="7558800" cy="2032200"/>
          </a:xfrm>
          <a:prstGeom prst="rect">
            <a:avLst/>
          </a:prstGeom>
          <a:noFill/>
          <a:ln>
            <a:noFill/>
          </a:ln>
        </p:spPr>
        <p:txBody>
          <a:bodyPr spcFirstLastPara="1" wrap="square" lIns="102600" tIns="51275" rIns="102600" bIns="51275" anchor="t" anchorCtr="0">
            <a:noAutofit/>
          </a:bodyPr>
          <a:lstStyle/>
          <a:p>
            <a:pPr marL="0" marR="0" lvl="0" indent="0" algn="l" rtl="0">
              <a:lnSpc>
                <a:spcPct val="150000"/>
              </a:lnSpc>
              <a:spcBef>
                <a:spcPts val="0"/>
              </a:spcBef>
              <a:spcAft>
                <a:spcPts val="0"/>
              </a:spcAft>
              <a:buNone/>
            </a:pPr>
            <a:r>
              <a:rPr lang="en" sz="1100" b="1">
                <a:solidFill>
                  <a:srgbClr val="000000"/>
                </a:solidFill>
                <a:latin typeface="Helvetica Neue"/>
                <a:ea typeface="Helvetica Neue"/>
                <a:cs typeface="Helvetica Neue"/>
                <a:sym typeface="Helvetica Neue"/>
              </a:rPr>
              <a:t>CHILD/ATHLETE INFORMATION</a:t>
            </a:r>
            <a:endParaRPr sz="1600" b="1"/>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FIRST ___________________________ MIDDLE _________________________  LAST ___________________________</a:t>
            </a:r>
            <a:endParaRPr sz="1600"/>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GENDER:   MALE   FEMALE         BIRTHDATE: ______/______/__________      AGE: ____________</a:t>
            </a:r>
            <a:endParaRPr sz="1600"/>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ADDRESS: __________________________________________ CITY: _______________ STATE: ______ ZIP: ________</a:t>
            </a:r>
            <a:endParaRPr sz="1600"/>
          </a:p>
        </p:txBody>
      </p:sp>
      <p:sp>
        <p:nvSpPr>
          <p:cNvPr id="57" name="Google Shape;57;p13"/>
          <p:cNvSpPr txBox="1"/>
          <p:nvPr/>
        </p:nvSpPr>
        <p:spPr>
          <a:xfrm>
            <a:off x="259353" y="2183492"/>
            <a:ext cx="7558800" cy="1878900"/>
          </a:xfrm>
          <a:prstGeom prst="rect">
            <a:avLst/>
          </a:prstGeom>
          <a:noFill/>
          <a:ln>
            <a:noFill/>
          </a:ln>
        </p:spPr>
        <p:txBody>
          <a:bodyPr spcFirstLastPara="1" wrap="square" lIns="102600" tIns="51275" rIns="102600" bIns="51275" anchor="t" anchorCtr="0">
            <a:noAutofit/>
          </a:bodyPr>
          <a:lstStyle/>
          <a:p>
            <a:pPr marL="0" marR="0" lvl="0" indent="0" algn="l" rtl="0">
              <a:lnSpc>
                <a:spcPct val="150000"/>
              </a:lnSpc>
              <a:spcBef>
                <a:spcPts val="0"/>
              </a:spcBef>
              <a:spcAft>
                <a:spcPts val="0"/>
              </a:spcAft>
              <a:buNone/>
            </a:pPr>
            <a:r>
              <a:rPr lang="en" sz="1100" b="1">
                <a:solidFill>
                  <a:srgbClr val="000000"/>
                </a:solidFill>
                <a:latin typeface="Helvetica Neue"/>
                <a:ea typeface="Helvetica Neue"/>
                <a:cs typeface="Helvetica Neue"/>
                <a:sym typeface="Helvetica Neue"/>
              </a:rPr>
              <a:t>PARENT/GUARDIAN CONTACT INFORMATION</a:t>
            </a:r>
            <a:endParaRPr sz="1600" b="1"/>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FIRST _____________________________________ LAST _____________________________________ MS./MRS./MR.</a:t>
            </a:r>
            <a:endParaRPr sz="1600"/>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ADDRESS: __________________________________________ CITY: _______________ STATE: ______ ZIP: ________</a:t>
            </a:r>
            <a:endParaRPr sz="1600"/>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CELL PHONE: ___________________________________ WORK PHONE: ___________________________________</a:t>
            </a:r>
            <a:endParaRPr sz="1600"/>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ALTERNATE PHONE: ______________________________________________ </a:t>
            </a:r>
            <a:r>
              <a:rPr lang="en" sz="1100" b="1">
                <a:solidFill>
                  <a:srgbClr val="000000"/>
                </a:solidFill>
                <a:latin typeface="Helvetica Neue"/>
                <a:ea typeface="Helvetica Neue"/>
                <a:cs typeface="Helvetica Neue"/>
                <a:sym typeface="Helvetica Neue"/>
              </a:rPr>
              <a:t>(MUST LIST 2 PHONE NUMBERS)</a:t>
            </a:r>
            <a:endParaRPr sz="1600" b="1">
              <a:latin typeface="Helvetica Neue"/>
              <a:ea typeface="Helvetica Neue"/>
              <a:cs typeface="Helvetica Neue"/>
              <a:sym typeface="Helvetica Neue"/>
            </a:endParaRPr>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EMAIL: _____________________________________________________________________________</a:t>
            </a:r>
            <a:endParaRPr sz="1600"/>
          </a:p>
          <a:p>
            <a:pPr marL="0" marR="0" lvl="0" indent="0" algn="l" rtl="0">
              <a:lnSpc>
                <a:spcPct val="150000"/>
              </a:lnSpc>
              <a:spcBef>
                <a:spcPts val="0"/>
              </a:spcBef>
              <a:spcAft>
                <a:spcPts val="0"/>
              </a:spcAft>
              <a:buNone/>
            </a:pPr>
            <a:endParaRPr sz="1600"/>
          </a:p>
        </p:txBody>
      </p:sp>
      <p:sp>
        <p:nvSpPr>
          <p:cNvPr id="58" name="Google Shape;58;p13"/>
          <p:cNvSpPr txBox="1"/>
          <p:nvPr/>
        </p:nvSpPr>
        <p:spPr>
          <a:xfrm>
            <a:off x="259353" y="3717879"/>
            <a:ext cx="7558800" cy="1371300"/>
          </a:xfrm>
          <a:prstGeom prst="rect">
            <a:avLst/>
          </a:prstGeom>
          <a:noFill/>
          <a:ln>
            <a:noFill/>
          </a:ln>
        </p:spPr>
        <p:txBody>
          <a:bodyPr spcFirstLastPara="1" wrap="square" lIns="102600" tIns="51275" rIns="102600" bIns="51275" anchor="t" anchorCtr="0">
            <a:noAutofit/>
          </a:bodyPr>
          <a:lstStyle/>
          <a:p>
            <a:pPr marL="0" marR="0" lvl="0" indent="0" algn="l" rtl="0">
              <a:lnSpc>
                <a:spcPct val="150000"/>
              </a:lnSpc>
              <a:spcBef>
                <a:spcPts val="0"/>
              </a:spcBef>
              <a:spcAft>
                <a:spcPts val="0"/>
              </a:spcAft>
              <a:buNone/>
            </a:pPr>
            <a:r>
              <a:rPr lang="en" sz="1100" b="1">
                <a:latin typeface="Helvetica Neue"/>
                <a:ea typeface="Helvetica Neue"/>
                <a:cs typeface="Helvetica Neue"/>
                <a:sym typeface="Helvetica Neue"/>
              </a:rPr>
              <a:t>ADDITIONAL </a:t>
            </a:r>
            <a:r>
              <a:rPr lang="en" sz="1100" b="1">
                <a:solidFill>
                  <a:srgbClr val="000000"/>
                </a:solidFill>
                <a:latin typeface="Helvetica Neue"/>
                <a:ea typeface="Helvetica Neue"/>
                <a:cs typeface="Helvetica Neue"/>
                <a:sym typeface="Helvetica Neue"/>
              </a:rPr>
              <a:t>EMERGENCY CONTACT</a:t>
            </a:r>
            <a:endParaRPr sz="1600" b="1"/>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FIRST ___________________________________________ LAST  ____________________________________________ </a:t>
            </a:r>
            <a:endParaRPr sz="1600"/>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HOME PHONE: ___________________________________ WORK PHONE: ___________________________________</a:t>
            </a:r>
            <a:endParaRPr sz="1600"/>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CELL PHONE: ____________________________________ EMAIL:  __________________________________________</a:t>
            </a:r>
            <a:endParaRPr sz="1600"/>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RELATION TO ATHLETE: ________________________________________________</a:t>
            </a:r>
            <a:endParaRPr sz="1600"/>
          </a:p>
        </p:txBody>
      </p:sp>
      <p:sp>
        <p:nvSpPr>
          <p:cNvPr id="59" name="Google Shape;59;p13"/>
          <p:cNvSpPr txBox="1"/>
          <p:nvPr/>
        </p:nvSpPr>
        <p:spPr>
          <a:xfrm>
            <a:off x="290100" y="5217475"/>
            <a:ext cx="7284300" cy="44721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1000" dirty="0">
                <a:solidFill>
                  <a:srgbClr val="000000"/>
                </a:solidFill>
                <a:latin typeface="Helvetica Neue Light"/>
                <a:ea typeface="Helvetica Neue Light"/>
                <a:cs typeface="Helvetica Neue Light"/>
                <a:sym typeface="Helvetica Neue Light"/>
              </a:rPr>
              <a:t>___________________________________________________________ (athlete name)</a:t>
            </a:r>
            <a:endParaRPr sz="1000" dirty="0">
              <a:solidFill>
                <a:srgbClr val="000000"/>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en" sz="1000" dirty="0">
                <a:solidFill>
                  <a:srgbClr val="000000"/>
                </a:solidFill>
                <a:latin typeface="Helvetica Neue Light"/>
                <a:ea typeface="Helvetica Neue Light"/>
                <a:cs typeface="Helvetica Neue Light"/>
                <a:sym typeface="Helvetica Neue Light"/>
              </a:rPr>
              <a:t>In consideration of my athlete’s (named above) participation in the </a:t>
            </a:r>
            <a:r>
              <a:rPr lang="en" sz="1000" dirty="0">
                <a:latin typeface="Helvetica Neue Light"/>
                <a:ea typeface="Helvetica Neue Light"/>
                <a:cs typeface="Helvetica Neue Light"/>
                <a:sym typeface="Helvetica Neue Light"/>
              </a:rPr>
              <a:t>JAM</a:t>
            </a:r>
            <a:r>
              <a:rPr lang="en" sz="1000" dirty="0">
                <a:solidFill>
                  <a:srgbClr val="000000"/>
                </a:solidFill>
                <a:latin typeface="Helvetica Neue Light"/>
                <a:ea typeface="Helvetica Neue Light"/>
                <a:cs typeface="Helvetica Neue Light"/>
                <a:sym typeface="Helvetica Neue Light"/>
              </a:rPr>
              <a:t> </a:t>
            </a:r>
            <a:r>
              <a:rPr lang="en" sz="1000" dirty="0">
                <a:latin typeface="Helvetica Neue Light"/>
                <a:ea typeface="Helvetica Neue Light"/>
                <a:cs typeface="Helvetica Neue Light"/>
                <a:sym typeface="Helvetica Neue Light"/>
              </a:rPr>
              <a:t>Classes, Camps, Clinics and/or other Programs</a:t>
            </a:r>
            <a:r>
              <a:rPr lang="en" sz="1000" dirty="0">
                <a:solidFill>
                  <a:srgbClr val="000000"/>
                </a:solidFill>
                <a:latin typeface="Helvetica Neue Light"/>
                <a:ea typeface="Helvetica Neue Light"/>
                <a:cs typeface="Helvetica Neue Light"/>
                <a:sym typeface="Helvetica Neue Light"/>
              </a:rPr>
              <a:t>, I, undersigned, agree to be bound by each of the following:</a:t>
            </a:r>
            <a:endParaRPr sz="1000" dirty="0">
              <a:solidFill>
                <a:srgbClr val="000000"/>
              </a:solidFill>
              <a:latin typeface="Helvetica Neue Light"/>
              <a:ea typeface="Helvetica Neue Light"/>
              <a:cs typeface="Helvetica Neue Light"/>
              <a:sym typeface="Helvetica Neue Light"/>
            </a:endParaRPr>
          </a:p>
          <a:p>
            <a:pPr marL="254000" marR="0" lvl="0" indent="-254000" algn="l" rtl="0">
              <a:spcBef>
                <a:spcPts val="0"/>
              </a:spcBef>
              <a:spcAft>
                <a:spcPts val="0"/>
              </a:spcAft>
              <a:buClr>
                <a:srgbClr val="000000"/>
              </a:buClr>
              <a:buSzPts val="1000"/>
              <a:buFont typeface="Calibri"/>
              <a:buAutoNum type="alphaLcPeriod"/>
            </a:pPr>
            <a:r>
              <a:rPr lang="en" sz="1000" u="sng" dirty="0">
                <a:solidFill>
                  <a:srgbClr val="000000"/>
                </a:solidFill>
                <a:latin typeface="Helvetica Neue Light"/>
                <a:ea typeface="Helvetica Neue Light"/>
                <a:cs typeface="Helvetica Neue Light"/>
                <a:sym typeface="Helvetica Neue Light"/>
              </a:rPr>
              <a:t>Eligibility</a:t>
            </a:r>
            <a:r>
              <a:rPr lang="en" sz="1000" dirty="0">
                <a:solidFill>
                  <a:srgbClr val="000000"/>
                </a:solidFill>
                <a:latin typeface="Helvetica Neue Light"/>
                <a:ea typeface="Helvetica Neue Light"/>
                <a:cs typeface="Helvetica Neue Light"/>
                <a:sym typeface="Helvetica Neue Light"/>
              </a:rPr>
              <a:t>: I agree to comply with the rules of </a:t>
            </a:r>
            <a:r>
              <a:rPr lang="en" sz="1000" dirty="0">
                <a:latin typeface="Helvetica Neue Light"/>
                <a:ea typeface="Helvetica Neue Light"/>
                <a:cs typeface="Helvetica Neue Light"/>
                <a:sym typeface="Helvetica Neue Light"/>
              </a:rPr>
              <a:t>JAM Athletics, LLC</a:t>
            </a:r>
            <a:r>
              <a:rPr lang="en" sz="1000" dirty="0">
                <a:solidFill>
                  <a:srgbClr val="000000"/>
                </a:solidFill>
                <a:latin typeface="Helvetica Neue Light"/>
                <a:ea typeface="Helvetica Neue Light"/>
                <a:cs typeface="Helvetica Neue Light"/>
                <a:sym typeface="Helvetica Neue Light"/>
              </a:rPr>
              <a:t>.</a:t>
            </a:r>
            <a:endParaRPr sz="1000" dirty="0"/>
          </a:p>
          <a:p>
            <a:pPr marL="254000" marR="0" lvl="0" indent="-254000" algn="l" rtl="0">
              <a:spcBef>
                <a:spcPts val="0"/>
              </a:spcBef>
              <a:spcAft>
                <a:spcPts val="0"/>
              </a:spcAft>
              <a:buClr>
                <a:srgbClr val="000000"/>
              </a:buClr>
              <a:buSzPts val="1000"/>
              <a:buFont typeface="Calibri"/>
              <a:buAutoNum type="alphaLcPeriod"/>
            </a:pPr>
            <a:r>
              <a:rPr lang="en" sz="1000" u="sng" dirty="0">
                <a:solidFill>
                  <a:srgbClr val="000000"/>
                </a:solidFill>
                <a:latin typeface="Helvetica Neue Light"/>
                <a:ea typeface="Helvetica Neue Light"/>
                <a:cs typeface="Helvetica Neue Light"/>
                <a:sym typeface="Helvetica Neue Light"/>
              </a:rPr>
              <a:t>Readiness to Participate</a:t>
            </a:r>
            <a:r>
              <a:rPr lang="en" sz="1000" dirty="0">
                <a:solidFill>
                  <a:srgbClr val="000000"/>
                </a:solidFill>
                <a:latin typeface="Helvetica Neue Light"/>
                <a:ea typeface="Helvetica Neue Light"/>
                <a:cs typeface="Helvetica Neue Light"/>
                <a:sym typeface="Helvetica Neue Light"/>
              </a:rPr>
              <a:t>: I will only participate in those classes and activities for which I believe I am physically and psychologically prepared. I will perform only those skills which I have accomplished to the degree of confidence necessary to assure I can perform them by myself and without injury.</a:t>
            </a:r>
            <a:endParaRPr sz="1000" dirty="0">
              <a:solidFill>
                <a:srgbClr val="000000"/>
              </a:solidFill>
              <a:latin typeface="Helvetica Neue Light"/>
              <a:ea typeface="Helvetica Neue Light"/>
              <a:cs typeface="Helvetica Neue Light"/>
              <a:sym typeface="Helvetica Neue Light"/>
            </a:endParaRPr>
          </a:p>
          <a:p>
            <a:pPr marL="254000" marR="0" lvl="0" indent="-254000" algn="l" rtl="0">
              <a:spcBef>
                <a:spcPts val="0"/>
              </a:spcBef>
              <a:spcAft>
                <a:spcPts val="0"/>
              </a:spcAft>
              <a:buClr>
                <a:srgbClr val="000000"/>
              </a:buClr>
              <a:buSzPts val="1000"/>
              <a:buFont typeface="Calibri"/>
              <a:buAutoNum type="alphaLcPeriod"/>
            </a:pPr>
            <a:r>
              <a:rPr lang="en" sz="1000" u="sng" dirty="0">
                <a:solidFill>
                  <a:srgbClr val="000000"/>
                </a:solidFill>
                <a:latin typeface="Helvetica Neue Light"/>
                <a:ea typeface="Helvetica Neue Light"/>
                <a:cs typeface="Helvetica Neue Light"/>
                <a:sym typeface="Helvetica Neue Light"/>
              </a:rPr>
              <a:t>Medical Attention</a:t>
            </a:r>
            <a:r>
              <a:rPr lang="en" sz="1000" dirty="0">
                <a:solidFill>
                  <a:srgbClr val="000000"/>
                </a:solidFill>
                <a:latin typeface="Helvetica Neue Light"/>
                <a:ea typeface="Helvetica Neue Light"/>
                <a:cs typeface="Helvetica Neue Light"/>
                <a:sym typeface="Helvetica Neue Light"/>
              </a:rPr>
              <a:t>: I hereby give my consent to JAM Athletics, LLCto provide, through a medical staff of its choice, customary medical/athletic training attention, transportation, and emergency medical services as warranted in the course of my participation.</a:t>
            </a:r>
            <a:endParaRPr sz="1000" dirty="0">
              <a:solidFill>
                <a:srgbClr val="000000"/>
              </a:solidFill>
              <a:latin typeface="Helvetica Neue Light"/>
              <a:ea typeface="Helvetica Neue Light"/>
              <a:cs typeface="Helvetica Neue Light"/>
              <a:sym typeface="Helvetica Neue Light"/>
            </a:endParaRPr>
          </a:p>
          <a:p>
            <a:pPr marL="254000" marR="0" lvl="0" indent="-254000" algn="l" rtl="0">
              <a:spcBef>
                <a:spcPts val="0"/>
              </a:spcBef>
              <a:spcAft>
                <a:spcPts val="0"/>
              </a:spcAft>
              <a:buClr>
                <a:srgbClr val="000000"/>
              </a:buClr>
              <a:buSzPts val="1000"/>
              <a:buFont typeface="Calibri"/>
              <a:buAutoNum type="alphaLcPeriod"/>
            </a:pPr>
            <a:r>
              <a:rPr lang="en" sz="1000" u="sng" dirty="0">
                <a:solidFill>
                  <a:srgbClr val="000000"/>
                </a:solidFill>
                <a:latin typeface="Helvetica Neue Light"/>
                <a:ea typeface="Helvetica Neue Light"/>
                <a:cs typeface="Helvetica Neue Light"/>
                <a:sym typeface="Helvetica Neue Light"/>
              </a:rPr>
              <a:t>Waiver and Release</a:t>
            </a:r>
            <a:r>
              <a:rPr lang="en" sz="1000" dirty="0">
                <a:solidFill>
                  <a:srgbClr val="000000"/>
                </a:solidFill>
                <a:latin typeface="Helvetica Neue Light"/>
                <a:ea typeface="Helvetica Neue Light"/>
                <a:cs typeface="Helvetica Neue Light"/>
                <a:sym typeface="Helvetica Neue Light"/>
              </a:rPr>
              <a:t>: I am fully aware of and appreciate the risks, including the risk of catastrophic injury, paralysis, and even death, as well as other damages and losses associated with participation in gymnastics/tumbling and cheerleading activities. I further agree that JAM Athletics, LLC and any coaches and staff of this organization shall not be liable for any losses or damages occurring as a result of my participation, except where such loss or damage is the result of the intentional or reckless conduct of the organizations or individuals identified above.</a:t>
            </a:r>
            <a:endParaRPr sz="1000" dirty="0">
              <a:solidFill>
                <a:srgbClr val="000000"/>
              </a:solidFill>
              <a:latin typeface="Helvetica Neue Light"/>
              <a:ea typeface="Helvetica Neue Light"/>
              <a:cs typeface="Helvetica Neue Light"/>
              <a:sym typeface="Helvetica Neue Light"/>
            </a:endParaRPr>
          </a:p>
          <a:p>
            <a:pPr marL="254000" marR="0" lvl="0" indent="-254000" algn="l" rtl="0">
              <a:spcBef>
                <a:spcPts val="0"/>
              </a:spcBef>
              <a:spcAft>
                <a:spcPts val="0"/>
              </a:spcAft>
              <a:buClr>
                <a:srgbClr val="000000"/>
              </a:buClr>
              <a:buSzPts val="1000"/>
              <a:buFont typeface="Calibri"/>
              <a:buAutoNum type="alphaLcPeriod"/>
            </a:pPr>
            <a:r>
              <a:rPr lang="en" sz="1000" dirty="0">
                <a:solidFill>
                  <a:srgbClr val="000000"/>
                </a:solidFill>
                <a:latin typeface="Helvetica Neue Light"/>
                <a:ea typeface="Helvetica Neue Light"/>
                <a:cs typeface="Helvetica Neue Light"/>
                <a:sym typeface="Helvetica Neue Light"/>
              </a:rPr>
              <a:t>Parents/Guardians should make their child/athlete aware of the possibility of injury and encourage their child/athlete to follow all safety rules and the coaches’ instruction. </a:t>
            </a:r>
            <a:r>
              <a:rPr lang="en" sz="1000" dirty="0">
                <a:latin typeface="Helvetica Neue Light"/>
                <a:ea typeface="Helvetica Neue Light"/>
                <a:cs typeface="Helvetica Neue Light"/>
                <a:sym typeface="Helvetica Neue Light"/>
              </a:rPr>
              <a:t>JAM Athletics, LLC</a:t>
            </a:r>
            <a:r>
              <a:rPr lang="en" sz="1000" dirty="0">
                <a:solidFill>
                  <a:srgbClr val="000000"/>
                </a:solidFill>
                <a:latin typeface="Helvetica Neue Light"/>
                <a:ea typeface="Helvetica Neue Light"/>
                <a:cs typeface="Helvetica Neue Light"/>
                <a:sym typeface="Helvetica Neue Light"/>
              </a:rPr>
              <a:t>, coaches, and staff will not accept responsibility for injuries sustained by any athlete during the course of tumbling instruction.</a:t>
            </a:r>
            <a:endParaRPr sz="1000" dirty="0">
              <a:solidFill>
                <a:srgbClr val="000000"/>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en" sz="1000" dirty="0">
                <a:solidFill>
                  <a:srgbClr val="000000"/>
                </a:solidFill>
                <a:latin typeface="Helvetica Neue Light"/>
                <a:ea typeface="Helvetica Neue Light"/>
                <a:cs typeface="Helvetica Neue Light"/>
                <a:sym typeface="Helvetica Neue Light"/>
              </a:rPr>
              <a:t>With the above in mind, and being fully aware of the risks and possibility of injury involved, I consent to have my child/athlete participate in the programs offered by JAM Athletics, LLC . I, my executors or other representatives, waive and release all rights and claims for damages that I, or my child/athlete may have against JAM Athletics, LLC and/or its representatives, whether paid or volunteer.</a:t>
            </a:r>
            <a:endParaRPr sz="1000" dirty="0">
              <a:solidFill>
                <a:srgbClr val="000000"/>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en" sz="1000" dirty="0">
                <a:solidFill>
                  <a:srgbClr val="000000"/>
                </a:solidFill>
                <a:latin typeface="Helvetica Neue Light"/>
                <a:ea typeface="Helvetica Neue Light"/>
                <a:cs typeface="Helvetica Neue Light"/>
                <a:sym typeface="Helvetica Neue Light"/>
              </a:rPr>
              <a:t> </a:t>
            </a:r>
            <a:endParaRPr sz="1000" dirty="0">
              <a:solidFill>
                <a:srgbClr val="000000"/>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en" sz="1000" dirty="0">
                <a:solidFill>
                  <a:srgbClr val="000000"/>
                </a:solidFill>
                <a:latin typeface="Helvetica Neue Light"/>
                <a:ea typeface="Helvetica Neue Light"/>
                <a:cs typeface="Helvetica Neue Light"/>
                <a:sym typeface="Helvetica Neue Light"/>
              </a:rPr>
              <a:t> </a:t>
            </a:r>
            <a:r>
              <a:rPr lang="en" sz="1000" b="1" dirty="0">
                <a:solidFill>
                  <a:srgbClr val="000000"/>
                </a:solidFill>
                <a:latin typeface="Helvetica Neue Light"/>
                <a:ea typeface="Helvetica Neue Light"/>
                <a:cs typeface="Helvetica Neue Light"/>
                <a:sym typeface="Helvetica Neue Light"/>
              </a:rPr>
              <a:t>PHOTO RELEASE POLICY:</a:t>
            </a:r>
            <a:endParaRPr sz="1000" b="1" dirty="0">
              <a:solidFill>
                <a:srgbClr val="000000"/>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en" sz="1000" dirty="0">
                <a:solidFill>
                  <a:srgbClr val="000000"/>
                </a:solidFill>
                <a:latin typeface="Helvetica Neue Light"/>
                <a:ea typeface="Helvetica Neue Light"/>
                <a:cs typeface="Helvetica Neue Light"/>
                <a:sym typeface="Helvetica Neue Light"/>
              </a:rPr>
              <a:t>I hereby consent that photographs may be taken of my child/athlete and may be used in promotional materials, news releases, and other published formats.</a:t>
            </a:r>
            <a:endParaRPr sz="1000" dirty="0">
              <a:solidFill>
                <a:srgbClr val="000000"/>
              </a:solidFill>
              <a:latin typeface="Helvetica Neue Light"/>
              <a:ea typeface="Helvetica Neue Light"/>
              <a:cs typeface="Helvetica Neue Light"/>
              <a:sym typeface="Helvetica Neue Light"/>
            </a:endParaRPr>
          </a:p>
          <a:p>
            <a:pPr marL="0" marR="0" lvl="0" indent="0" algn="l" rtl="0">
              <a:spcBef>
                <a:spcPts val="0"/>
              </a:spcBef>
              <a:spcAft>
                <a:spcPts val="0"/>
              </a:spcAft>
              <a:buNone/>
            </a:pPr>
            <a:endParaRPr sz="1000" dirty="0">
              <a:solidFill>
                <a:srgbClr val="000000"/>
              </a:solidFill>
              <a:latin typeface="Helvetica Neue Light"/>
              <a:ea typeface="Helvetica Neue Light"/>
              <a:cs typeface="Helvetica Neue Light"/>
              <a:sym typeface="Helvetica Neue Light"/>
            </a:endParaRPr>
          </a:p>
          <a:p>
            <a:pPr marL="0" marR="0" lvl="0" indent="0" algn="l" rtl="0">
              <a:spcBef>
                <a:spcPts val="0"/>
              </a:spcBef>
              <a:spcAft>
                <a:spcPts val="0"/>
              </a:spcAft>
              <a:buNone/>
            </a:pPr>
            <a:endParaRPr sz="1000" dirty="0">
              <a:solidFill>
                <a:srgbClr val="000000"/>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en" sz="1000" b="1" dirty="0">
                <a:solidFill>
                  <a:srgbClr val="000000"/>
                </a:solidFill>
                <a:latin typeface="Helvetica Neue Light"/>
                <a:ea typeface="Helvetica Neue Light"/>
                <a:cs typeface="Helvetica Neue Light"/>
                <a:sym typeface="Helvetica Neue Light"/>
              </a:rPr>
              <a:t>________________________________________________________________         	___________________________</a:t>
            </a:r>
            <a:endParaRPr sz="1000" b="1" dirty="0">
              <a:solidFill>
                <a:srgbClr val="000000"/>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en" sz="1000" b="1" dirty="0">
                <a:solidFill>
                  <a:srgbClr val="000000"/>
                </a:solidFill>
                <a:latin typeface="Helvetica Neue Light"/>
                <a:ea typeface="Helvetica Neue Light"/>
                <a:cs typeface="Helvetica Neue Light"/>
                <a:sym typeface="Helvetica Neue Light"/>
              </a:rPr>
              <a:t> Signature of Parent/Legal Guardian		                          			 Date</a:t>
            </a:r>
            <a:endParaRPr sz="1000" b="1" dirty="0">
              <a:solidFill>
                <a:srgbClr val="000000"/>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en" sz="1000" dirty="0">
                <a:solidFill>
                  <a:srgbClr val="000000"/>
                </a:solidFill>
                <a:latin typeface="Helvetica Neue Light"/>
                <a:ea typeface="Helvetica Neue Light"/>
                <a:cs typeface="Helvetica Neue Light"/>
                <a:sym typeface="Helvetica Neue Light"/>
              </a:rPr>
              <a:t> </a:t>
            </a:r>
            <a:endParaRPr sz="1000" dirty="0">
              <a:solidFill>
                <a:srgbClr val="000000"/>
              </a:solidFill>
              <a:latin typeface="Helvetica Neue Light"/>
              <a:ea typeface="Helvetica Neue Light"/>
              <a:cs typeface="Helvetica Neue Light"/>
              <a:sym typeface="Helvetica Neue Light"/>
            </a:endParaRPr>
          </a:p>
          <a:p>
            <a:pPr marL="0" marR="0" lvl="0" indent="0" algn="l" rtl="0">
              <a:spcBef>
                <a:spcPts val="0"/>
              </a:spcBef>
              <a:spcAft>
                <a:spcPts val="0"/>
              </a:spcAft>
              <a:buNone/>
            </a:pPr>
            <a:endParaRPr sz="1000" dirty="0">
              <a:solidFill>
                <a:srgbClr val="000000"/>
              </a:solidFill>
              <a:latin typeface="Helvetica Neue Light"/>
              <a:ea typeface="Helvetica Neue Light"/>
              <a:cs typeface="Helvetica Neue Light"/>
              <a:sym typeface="Helvetica Neue Light"/>
            </a:endParaRPr>
          </a:p>
        </p:txBody>
      </p:sp>
      <p:sp>
        <p:nvSpPr>
          <p:cNvPr id="60" name="Google Shape;60;p13"/>
          <p:cNvSpPr txBox="1"/>
          <p:nvPr/>
        </p:nvSpPr>
        <p:spPr>
          <a:xfrm>
            <a:off x="687752" y="4978473"/>
            <a:ext cx="6396900" cy="406200"/>
          </a:xfrm>
          <a:prstGeom prst="rect">
            <a:avLst/>
          </a:prstGeom>
          <a:noFill/>
          <a:ln>
            <a:noFill/>
          </a:ln>
        </p:spPr>
        <p:txBody>
          <a:bodyPr spcFirstLastPara="1" wrap="square" lIns="102600" tIns="51275" rIns="102600" bIns="51275" anchor="t" anchorCtr="0">
            <a:noAutofit/>
          </a:bodyPr>
          <a:lstStyle/>
          <a:p>
            <a:pPr marL="0" marR="0" lvl="0" indent="0" algn="ctr" rtl="0">
              <a:spcBef>
                <a:spcPts val="0"/>
              </a:spcBef>
              <a:spcAft>
                <a:spcPts val="0"/>
              </a:spcAft>
              <a:buNone/>
            </a:pPr>
            <a:r>
              <a:rPr lang="en" sz="1600" b="1">
                <a:highlight>
                  <a:srgbClr val="FFFFFF"/>
                </a:highlight>
                <a:latin typeface="Oswald"/>
                <a:ea typeface="Oswald"/>
                <a:cs typeface="Oswald"/>
                <a:sym typeface="Oswald"/>
              </a:rPr>
              <a:t>STUDENT WAIVER AND RELEASE AGREEMENT</a:t>
            </a:r>
            <a:endParaRPr sz="1600" b="1">
              <a:highlight>
                <a:srgbClr val="FFFFFF"/>
              </a:highlight>
              <a:latin typeface="Oswald"/>
              <a:ea typeface="Oswald"/>
              <a:cs typeface="Oswald"/>
              <a:sym typeface="Oswald"/>
            </a:endParaRPr>
          </a:p>
        </p:txBody>
      </p:sp>
      <p:sp>
        <p:nvSpPr>
          <p:cNvPr id="63" name="Google Shape;63;p13"/>
          <p:cNvSpPr txBox="1"/>
          <p:nvPr/>
        </p:nvSpPr>
        <p:spPr>
          <a:xfrm>
            <a:off x="290100" y="874700"/>
            <a:ext cx="7558800" cy="468900"/>
          </a:xfrm>
          <a:prstGeom prst="rect">
            <a:avLst/>
          </a:prstGeom>
          <a:noFill/>
          <a:ln>
            <a:noFill/>
          </a:ln>
        </p:spPr>
        <p:txBody>
          <a:bodyPr spcFirstLastPara="1" wrap="square" lIns="102600" tIns="51275" rIns="102600" bIns="51275" anchor="t" anchorCtr="0">
            <a:noAutofit/>
          </a:bodyPr>
          <a:lstStyle/>
          <a:p>
            <a:pPr marL="0" marR="0" lvl="0" indent="0" algn="l" rtl="0">
              <a:lnSpc>
                <a:spcPct val="150000"/>
              </a:lnSpc>
              <a:spcBef>
                <a:spcPts val="0"/>
              </a:spcBef>
              <a:spcAft>
                <a:spcPts val="0"/>
              </a:spcAft>
              <a:buNone/>
            </a:pPr>
            <a:r>
              <a:rPr lang="en" sz="1200" b="1"/>
              <a:t>CLASS NAME:____________________   CLASS DAY:____________ CLASS TIME:______________</a:t>
            </a:r>
            <a:endParaRPr sz="1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p:nvPr/>
        </p:nvSpPr>
        <p:spPr>
          <a:xfrm>
            <a:off x="213628" y="202932"/>
            <a:ext cx="7344900" cy="9652500"/>
          </a:xfrm>
          <a:prstGeom prst="rect">
            <a:avLst/>
          </a:prstGeom>
          <a:noFill/>
          <a:ln w="19050" cap="flat" cmpd="sng">
            <a:solidFill>
              <a:srgbClr val="000000"/>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69" name="Google Shape;69;p14"/>
          <p:cNvSpPr txBox="1"/>
          <p:nvPr/>
        </p:nvSpPr>
        <p:spPr>
          <a:xfrm>
            <a:off x="315430" y="201438"/>
            <a:ext cx="7134000" cy="345600"/>
          </a:xfrm>
          <a:prstGeom prst="rect">
            <a:avLst/>
          </a:prstGeom>
          <a:noFill/>
          <a:ln>
            <a:noFill/>
          </a:ln>
        </p:spPr>
        <p:txBody>
          <a:bodyPr spcFirstLastPara="1" wrap="square" lIns="102600" tIns="51275" rIns="102600" bIns="51275" anchor="t" anchorCtr="0">
            <a:noAutofit/>
          </a:bodyPr>
          <a:lstStyle/>
          <a:p>
            <a:pPr marL="0" marR="0" lvl="0" indent="0" algn="ctr" rtl="0">
              <a:spcBef>
                <a:spcPts val="0"/>
              </a:spcBef>
              <a:spcAft>
                <a:spcPts val="0"/>
              </a:spcAft>
              <a:buNone/>
            </a:pPr>
            <a:r>
              <a:rPr lang="en" sz="1800" b="1">
                <a:solidFill>
                  <a:srgbClr val="000000"/>
                </a:solidFill>
                <a:latin typeface="Oswald"/>
                <a:ea typeface="Oswald"/>
                <a:cs typeface="Oswald"/>
                <a:sym typeface="Oswald"/>
              </a:rPr>
              <a:t>MANDATORY AUTO DRAFT AGREEMENT</a:t>
            </a:r>
            <a:endParaRPr sz="1800" b="1">
              <a:latin typeface="Oswald"/>
              <a:ea typeface="Oswald"/>
              <a:cs typeface="Oswald"/>
              <a:sym typeface="Oswald"/>
            </a:endParaRPr>
          </a:p>
        </p:txBody>
      </p:sp>
      <p:sp>
        <p:nvSpPr>
          <p:cNvPr id="70" name="Google Shape;70;p14"/>
          <p:cNvSpPr/>
          <p:nvPr/>
        </p:nvSpPr>
        <p:spPr>
          <a:xfrm>
            <a:off x="307615" y="2128748"/>
            <a:ext cx="7134000" cy="710700"/>
          </a:xfrm>
          <a:prstGeom prst="rect">
            <a:avLst/>
          </a:prstGeom>
          <a:solidFill>
            <a:srgbClr val="FFFF00"/>
          </a:solidFill>
          <a:ln w="12700" cap="flat" cmpd="sng">
            <a:solidFill>
              <a:srgbClr val="000000"/>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71" name="Google Shape;71;p14"/>
          <p:cNvSpPr txBox="1"/>
          <p:nvPr/>
        </p:nvSpPr>
        <p:spPr>
          <a:xfrm>
            <a:off x="307729" y="630781"/>
            <a:ext cx="7134000" cy="17613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1100">
                <a:solidFill>
                  <a:srgbClr val="000000"/>
                </a:solidFill>
                <a:latin typeface="Helvetica Neue Light"/>
                <a:ea typeface="Helvetica Neue Light"/>
                <a:cs typeface="Helvetica Neue Light"/>
                <a:sym typeface="Helvetica Neue Light"/>
              </a:rPr>
              <a:t>Name: _______________________________________________	Phone: __________________________ </a:t>
            </a:r>
            <a:endParaRPr sz="1100">
              <a:solidFill>
                <a:srgbClr val="000000"/>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en" sz="1100">
                <a:solidFill>
                  <a:srgbClr val="000000"/>
                </a:solidFill>
                <a:latin typeface="Helvetica Neue Light"/>
                <a:ea typeface="Helvetica Neue Light"/>
                <a:cs typeface="Helvetica Neue Light"/>
                <a:sym typeface="Helvetica Neue Light"/>
              </a:rPr>
              <a:t>(As it appears on financial institution records or credit card.)</a:t>
            </a:r>
            <a:endParaRPr sz="1600"/>
          </a:p>
          <a:p>
            <a:pPr marL="0" marR="0" lvl="0" indent="0" algn="l" rtl="0">
              <a:spcBef>
                <a:spcPts val="0"/>
              </a:spcBef>
              <a:spcAft>
                <a:spcPts val="0"/>
              </a:spcAft>
              <a:buNone/>
            </a:pPr>
            <a:r>
              <a:rPr lang="en" sz="1100">
                <a:solidFill>
                  <a:srgbClr val="000000"/>
                </a:solidFill>
                <a:latin typeface="Helvetica Neue Light"/>
                <a:ea typeface="Helvetica Neue Light"/>
                <a:cs typeface="Helvetica Neue Light"/>
                <a:sym typeface="Helvetica Neue Light"/>
              </a:rPr>
              <a:t> </a:t>
            </a:r>
            <a:endParaRPr sz="1600"/>
          </a:p>
          <a:p>
            <a:pPr marL="0" marR="0" lvl="0" indent="0" algn="l" rtl="0">
              <a:spcBef>
                <a:spcPts val="0"/>
              </a:spcBef>
              <a:spcAft>
                <a:spcPts val="0"/>
              </a:spcAft>
              <a:buNone/>
            </a:pPr>
            <a:r>
              <a:rPr lang="en" sz="1100">
                <a:solidFill>
                  <a:srgbClr val="000000"/>
                </a:solidFill>
                <a:latin typeface="Helvetica Neue Light"/>
                <a:ea typeface="Helvetica Neue Light"/>
                <a:cs typeface="Helvetica Neue Light"/>
                <a:sym typeface="Helvetica Neue Light"/>
              </a:rPr>
              <a:t>Address: _____________________________________________ City: __________________ State: ________ 	</a:t>
            </a:r>
            <a:endParaRPr sz="1600"/>
          </a:p>
          <a:p>
            <a:pPr marL="0" marR="0" lvl="0" indent="0" algn="l" rtl="0">
              <a:lnSpc>
                <a:spcPct val="150000"/>
              </a:lnSpc>
              <a:spcBef>
                <a:spcPts val="0"/>
              </a:spcBef>
              <a:spcAft>
                <a:spcPts val="0"/>
              </a:spcAft>
              <a:buNone/>
            </a:pPr>
            <a:endParaRPr sz="1100">
              <a:solidFill>
                <a:srgbClr val="000000"/>
              </a:solidFill>
              <a:latin typeface="Helvetica Neue Light"/>
              <a:ea typeface="Helvetica Neue Light"/>
              <a:cs typeface="Helvetica Neue Light"/>
              <a:sym typeface="Helvetica Neue Light"/>
            </a:endParaRPr>
          </a:p>
          <a:p>
            <a:pPr marL="0" marR="0" lvl="0" indent="0" algn="l" rtl="0">
              <a:lnSpc>
                <a:spcPct val="150000"/>
              </a:lnSpc>
              <a:spcBef>
                <a:spcPts val="0"/>
              </a:spcBef>
              <a:spcAft>
                <a:spcPts val="0"/>
              </a:spcAft>
              <a:buNone/>
            </a:pPr>
            <a:r>
              <a:rPr lang="en" sz="1300" b="1">
                <a:solidFill>
                  <a:srgbClr val="000000"/>
                </a:solidFill>
                <a:latin typeface="Helvetica Neue"/>
                <a:ea typeface="Helvetica Neue"/>
                <a:cs typeface="Helvetica Neue"/>
                <a:sym typeface="Helvetica Neue"/>
              </a:rPr>
              <a:t>PLEASE PROVIDE </a:t>
            </a:r>
            <a:r>
              <a:rPr lang="en" sz="1300" b="1" u="sng">
                <a:solidFill>
                  <a:srgbClr val="000000"/>
                </a:solidFill>
                <a:latin typeface="Helvetica Neue"/>
                <a:ea typeface="Helvetica Neue"/>
                <a:cs typeface="Helvetica Neue"/>
                <a:sym typeface="Helvetica Neue"/>
              </a:rPr>
              <a:t>ONE</a:t>
            </a:r>
            <a:r>
              <a:rPr lang="en" sz="1300" b="1">
                <a:solidFill>
                  <a:srgbClr val="000000"/>
                </a:solidFill>
                <a:latin typeface="Helvetica Neue"/>
                <a:ea typeface="Helvetica Neue"/>
                <a:cs typeface="Helvetica Neue"/>
                <a:sym typeface="Helvetica Neue"/>
              </a:rPr>
              <a:t> OF THE FOLLOWING: CREDIT/DEBIT CARD OR  E-CHECK</a:t>
            </a:r>
            <a:endParaRPr sz="1300" b="1">
              <a:solidFill>
                <a:srgbClr val="000000"/>
              </a:solidFill>
              <a:latin typeface="Helvetica Neue"/>
              <a:ea typeface="Helvetica Neue"/>
              <a:cs typeface="Helvetica Neue"/>
              <a:sym typeface="Helvetica Neue"/>
            </a:endParaRPr>
          </a:p>
          <a:p>
            <a:pPr marL="0" marR="0" lvl="0" indent="0" algn="l" rtl="0">
              <a:lnSpc>
                <a:spcPct val="200000"/>
              </a:lnSpc>
              <a:spcBef>
                <a:spcPts val="0"/>
              </a:spcBef>
              <a:spcAft>
                <a:spcPts val="0"/>
              </a:spcAft>
              <a:buNone/>
            </a:pPr>
            <a:r>
              <a:rPr lang="en" sz="1100" b="1">
                <a:solidFill>
                  <a:srgbClr val="FF0000"/>
                </a:solidFill>
                <a:latin typeface="Helvetica Neue"/>
                <a:ea typeface="Helvetica Neue"/>
                <a:cs typeface="Helvetica Neue"/>
                <a:sym typeface="Helvetica Neue"/>
              </a:rPr>
              <a:t>NOTE: A processing fee of 3% will be assessed on all credit/debit card transactions.</a:t>
            </a:r>
            <a:endParaRPr sz="1100" b="1">
              <a:solidFill>
                <a:srgbClr val="FF0000"/>
              </a:solidFill>
              <a:latin typeface="Helvetica Neue"/>
              <a:ea typeface="Helvetica Neue"/>
              <a:cs typeface="Helvetica Neue"/>
              <a:sym typeface="Helvetica Neue"/>
            </a:endParaRPr>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Credit/debit card number: _________________________________________________________________________ </a:t>
            </a:r>
            <a:endParaRPr sz="1600"/>
          </a:p>
          <a:p>
            <a:pPr marL="0" marR="0" lvl="0" indent="0" algn="l" rtl="0">
              <a:lnSpc>
                <a:spcPct val="150000"/>
              </a:lnSpc>
              <a:spcBef>
                <a:spcPts val="0"/>
              </a:spcBef>
              <a:spcAft>
                <a:spcPts val="0"/>
              </a:spcAft>
              <a:buNone/>
            </a:pPr>
            <a:r>
              <a:rPr lang="en" sz="1100">
                <a:solidFill>
                  <a:srgbClr val="000000"/>
                </a:solidFill>
                <a:latin typeface="Helvetica Neue Light"/>
                <a:ea typeface="Helvetica Neue Light"/>
                <a:cs typeface="Helvetica Neue Light"/>
                <a:sym typeface="Helvetica Neue Light"/>
              </a:rPr>
              <a:t>Expiration date: (mm/yy)  __________________________________ 	       CVV code:  ________________________</a:t>
            </a:r>
            <a:endParaRPr sz="1600"/>
          </a:p>
          <a:p>
            <a:pPr marL="0" marR="0" lvl="0" indent="0" algn="l" rtl="0">
              <a:spcBef>
                <a:spcPts val="0"/>
              </a:spcBef>
              <a:spcAft>
                <a:spcPts val="0"/>
              </a:spcAft>
              <a:buNone/>
            </a:pPr>
            <a:endParaRPr sz="100">
              <a:solidFill>
                <a:srgbClr val="000000"/>
              </a:solidFill>
              <a:latin typeface="Helvetica Neue Light"/>
              <a:ea typeface="Helvetica Neue Light"/>
              <a:cs typeface="Helvetica Neue Light"/>
              <a:sym typeface="Helvetica Neue Light"/>
            </a:endParaRPr>
          </a:p>
        </p:txBody>
      </p:sp>
      <p:sp>
        <p:nvSpPr>
          <p:cNvPr id="72" name="Google Shape;72;p14"/>
          <p:cNvSpPr txBox="1"/>
          <p:nvPr/>
        </p:nvSpPr>
        <p:spPr>
          <a:xfrm>
            <a:off x="315435" y="5953300"/>
            <a:ext cx="7134000" cy="1243200"/>
          </a:xfrm>
          <a:prstGeom prst="rect">
            <a:avLst/>
          </a:prstGeom>
          <a:noFill/>
          <a:ln>
            <a:noFill/>
          </a:ln>
        </p:spPr>
        <p:txBody>
          <a:bodyPr spcFirstLastPara="1" wrap="square" lIns="102600" tIns="51275" rIns="102600" bIns="51275" anchor="t" anchorCtr="0">
            <a:noAutofit/>
          </a:bodyPr>
          <a:lstStyle/>
          <a:p>
            <a:pPr marL="0" marR="0" lvl="0" indent="0" algn="l" rtl="0">
              <a:lnSpc>
                <a:spcPct val="150000"/>
              </a:lnSpc>
              <a:spcBef>
                <a:spcPts val="0"/>
              </a:spcBef>
              <a:spcAft>
                <a:spcPts val="0"/>
              </a:spcAft>
              <a:buNone/>
            </a:pPr>
            <a:r>
              <a:rPr lang="en" sz="1200" b="1">
                <a:solidFill>
                  <a:srgbClr val="000000"/>
                </a:solidFill>
                <a:latin typeface="Helvetica Neue Light"/>
                <a:ea typeface="Helvetica Neue Light"/>
                <a:cs typeface="Helvetica Neue Light"/>
                <a:sym typeface="Helvetica Neue Light"/>
              </a:rPr>
              <a:t>Financial Institution Name: __________________________________________________________</a:t>
            </a:r>
            <a:endParaRPr sz="1600"/>
          </a:p>
          <a:p>
            <a:pPr marL="0" marR="0" lvl="0" indent="0" algn="l" rtl="0">
              <a:lnSpc>
                <a:spcPct val="150000"/>
              </a:lnSpc>
              <a:spcBef>
                <a:spcPts val="0"/>
              </a:spcBef>
              <a:spcAft>
                <a:spcPts val="0"/>
              </a:spcAft>
              <a:buNone/>
            </a:pPr>
            <a:r>
              <a:rPr lang="en" sz="1200" b="1">
                <a:solidFill>
                  <a:srgbClr val="000000"/>
                </a:solidFill>
                <a:latin typeface="Helvetica Neue Light"/>
                <a:ea typeface="Helvetica Neue Light"/>
                <a:cs typeface="Helvetica Neue Light"/>
                <a:sym typeface="Helvetica Neue Light"/>
              </a:rPr>
              <a:t>City: ___________________________________________________ State:  ____________________</a:t>
            </a:r>
            <a:endParaRPr sz="1600"/>
          </a:p>
          <a:p>
            <a:pPr marL="0" marR="0" lvl="0" indent="0" algn="l" rtl="0">
              <a:lnSpc>
                <a:spcPct val="150000"/>
              </a:lnSpc>
              <a:spcBef>
                <a:spcPts val="0"/>
              </a:spcBef>
              <a:spcAft>
                <a:spcPts val="0"/>
              </a:spcAft>
              <a:buNone/>
            </a:pPr>
            <a:r>
              <a:rPr lang="en" sz="1200" b="1">
                <a:solidFill>
                  <a:srgbClr val="000000"/>
                </a:solidFill>
                <a:latin typeface="Helvetica Neue Light"/>
                <a:ea typeface="Helvetica Neue Light"/>
                <a:cs typeface="Helvetica Neue Light"/>
                <a:sym typeface="Helvetica Neue Light"/>
              </a:rPr>
              <a:t>Transit/ABA #: 	_________________________________________ </a:t>
            </a:r>
            <a:endParaRPr sz="1600"/>
          </a:p>
          <a:p>
            <a:pPr marL="0" marR="0" lvl="0" indent="0" algn="l" rtl="0">
              <a:lnSpc>
                <a:spcPct val="150000"/>
              </a:lnSpc>
              <a:spcBef>
                <a:spcPts val="0"/>
              </a:spcBef>
              <a:spcAft>
                <a:spcPts val="0"/>
              </a:spcAft>
              <a:buNone/>
            </a:pPr>
            <a:r>
              <a:rPr lang="en" sz="1200" b="1">
                <a:solidFill>
                  <a:srgbClr val="000000"/>
                </a:solidFill>
                <a:latin typeface="Helvetica Neue Light"/>
                <a:ea typeface="Helvetica Neue Light"/>
                <a:cs typeface="Helvetica Neue Light"/>
                <a:sym typeface="Helvetica Neue Light"/>
              </a:rPr>
              <a:t>Checking Account #: 	_________________________________________</a:t>
            </a:r>
            <a:endParaRPr sz="1600"/>
          </a:p>
        </p:txBody>
      </p:sp>
      <p:sp>
        <p:nvSpPr>
          <p:cNvPr id="73" name="Google Shape;73;p14"/>
          <p:cNvSpPr txBox="1"/>
          <p:nvPr/>
        </p:nvSpPr>
        <p:spPr>
          <a:xfrm>
            <a:off x="315425" y="7196299"/>
            <a:ext cx="7134000" cy="2563800"/>
          </a:xfrm>
          <a:prstGeom prst="rect">
            <a:avLst/>
          </a:prstGeom>
          <a:noFill/>
          <a:ln>
            <a:noFill/>
          </a:ln>
        </p:spPr>
        <p:txBody>
          <a:bodyPr spcFirstLastPara="1" wrap="square" lIns="102600" tIns="51275" rIns="102600" bIns="51275" anchor="t" anchorCtr="0">
            <a:noAutofit/>
          </a:bodyPr>
          <a:lstStyle/>
          <a:p>
            <a:pPr marL="0" marR="0" lvl="0" indent="0" algn="l" rtl="0">
              <a:lnSpc>
                <a:spcPct val="150000"/>
              </a:lnSpc>
              <a:spcBef>
                <a:spcPts val="0"/>
              </a:spcBef>
              <a:spcAft>
                <a:spcPts val="0"/>
              </a:spcAft>
              <a:buNone/>
            </a:pPr>
            <a:r>
              <a:rPr lang="en" sz="1100" dirty="0">
                <a:solidFill>
                  <a:srgbClr val="000000"/>
                </a:solidFill>
                <a:latin typeface="Helvetica Neue Light"/>
                <a:ea typeface="Helvetica Neue Light"/>
                <a:cs typeface="Helvetica Neue Light"/>
                <a:sym typeface="Helvetica Neue Light"/>
              </a:rPr>
              <a:t>I hereby authorize the Financial Institution named above to pay my tuition fees (to be taken out on the </a:t>
            </a:r>
            <a:r>
              <a:rPr lang="en" sz="1100" dirty="0">
                <a:latin typeface="Helvetica Neue Light"/>
                <a:ea typeface="Helvetica Neue Light"/>
                <a:cs typeface="Helvetica Neue Light"/>
                <a:sym typeface="Helvetica Neue Light"/>
              </a:rPr>
              <a:t>28 day billing cycle</a:t>
            </a:r>
            <a:r>
              <a:rPr lang="en" sz="1100" dirty="0">
                <a:solidFill>
                  <a:srgbClr val="000000"/>
                </a:solidFill>
                <a:latin typeface="Helvetica Neue Light"/>
                <a:ea typeface="Helvetica Neue Light"/>
                <a:cs typeface="Helvetica Neue Light"/>
                <a:sym typeface="Helvetica Neue Light"/>
              </a:rPr>
              <a:t> of each month by charging each payment to my account and to make that deduction payable to the order of </a:t>
            </a:r>
            <a:r>
              <a:rPr lang="en" sz="1100" dirty="0">
                <a:latin typeface="Helvetica Neue Light"/>
                <a:ea typeface="Helvetica Neue Light"/>
                <a:cs typeface="Helvetica Neue Light"/>
                <a:sym typeface="Helvetica Neue Light"/>
              </a:rPr>
              <a:t>JAM Athletics, LLC</a:t>
            </a:r>
            <a:r>
              <a:rPr lang="en" sz="1100" dirty="0">
                <a:solidFill>
                  <a:srgbClr val="000000"/>
                </a:solidFill>
                <a:latin typeface="Helvetica Neue Light"/>
                <a:ea typeface="Helvetica Neue Light"/>
                <a:cs typeface="Helvetica Neue Light"/>
                <a:sym typeface="Helvetica Neue Light"/>
              </a:rPr>
              <a:t>. I agree that each payment shall be the same as if it were an instrument personally signed by me. This authority is to remain in effect until revoked by me in writing. In addition, I have the right to stop payment of a charge by timely notification to my Financial Institution prior to charging my account. I understand, however, that both the Financial Institution and JAM Athletics, LLC reserve the right to terminate this payment plan (for my participation therein). I understand tha</a:t>
            </a:r>
            <a:r>
              <a:rPr lang="en" sz="1100" dirty="0">
                <a:latin typeface="Helvetica Neue Light"/>
                <a:ea typeface="Helvetica Neue Light"/>
                <a:cs typeface="Helvetica Neue Light"/>
                <a:sym typeface="Helvetica Neue Light"/>
              </a:rPr>
              <a:t>t if i wish to withdraw from a private lesson or tumbling class that I must turn in a withdraw form 30 days in advance along with a withdrawal fee of $50.</a:t>
            </a:r>
            <a:endParaRPr sz="1500" dirty="0"/>
          </a:p>
        </p:txBody>
      </p:sp>
      <p:sp>
        <p:nvSpPr>
          <p:cNvPr id="74" name="Google Shape;74;p14"/>
          <p:cNvSpPr txBox="1"/>
          <p:nvPr/>
        </p:nvSpPr>
        <p:spPr>
          <a:xfrm>
            <a:off x="307728" y="9406293"/>
            <a:ext cx="7134000" cy="4491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1100" b="1">
                <a:solidFill>
                  <a:srgbClr val="000000"/>
                </a:solidFill>
                <a:latin typeface="Helvetica Neue Light"/>
                <a:ea typeface="Helvetica Neue Light"/>
                <a:cs typeface="Helvetica Neue Light"/>
                <a:sym typeface="Helvetica Neue Light"/>
              </a:rPr>
              <a:t>____________________________________________________	___________________________</a:t>
            </a:r>
            <a:endParaRPr sz="1600"/>
          </a:p>
          <a:p>
            <a:pPr marL="0" marR="0" lvl="0" indent="0" algn="l" rtl="0">
              <a:spcBef>
                <a:spcPts val="0"/>
              </a:spcBef>
              <a:spcAft>
                <a:spcPts val="0"/>
              </a:spcAft>
              <a:buNone/>
            </a:pPr>
            <a:r>
              <a:rPr lang="en" sz="1100" b="1">
                <a:solidFill>
                  <a:srgbClr val="000000"/>
                </a:solidFill>
                <a:latin typeface="Helvetica Neue Light"/>
                <a:ea typeface="Helvetica Neue Light"/>
                <a:cs typeface="Helvetica Neue Light"/>
                <a:sym typeface="Helvetica Neue Light"/>
              </a:rPr>
              <a:t>Responsible Party Signature					Date</a:t>
            </a:r>
            <a:endParaRPr sz="1600"/>
          </a:p>
        </p:txBody>
      </p:sp>
      <p:sp>
        <p:nvSpPr>
          <p:cNvPr id="75" name="Google Shape;75;p14"/>
          <p:cNvSpPr txBox="1"/>
          <p:nvPr/>
        </p:nvSpPr>
        <p:spPr>
          <a:xfrm>
            <a:off x="566695" y="2958586"/>
            <a:ext cx="6547500" cy="3456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1100" b="1">
                <a:solidFill>
                  <a:srgbClr val="000000"/>
                </a:solidFill>
                <a:highlight>
                  <a:srgbClr val="FFFF00"/>
                </a:highlight>
                <a:latin typeface="Helvetica Neue Light"/>
                <a:ea typeface="Helvetica Neue Light"/>
                <a:cs typeface="Helvetica Neue Light"/>
                <a:sym typeface="Helvetica Neue Light"/>
              </a:rPr>
              <a:t>Tape or staple VOIDED check below</a:t>
            </a:r>
            <a:r>
              <a:rPr lang="en" sz="1100">
                <a:solidFill>
                  <a:srgbClr val="000000"/>
                </a:solidFill>
                <a:highlight>
                  <a:srgbClr val="FFFF00"/>
                </a:highlight>
                <a:latin typeface="Helvetica Neue Light"/>
                <a:ea typeface="Helvetica Neue Light"/>
                <a:cs typeface="Helvetica Neue Light"/>
                <a:sym typeface="Helvetica Neue Light"/>
              </a:rPr>
              <a:t>.</a:t>
            </a:r>
            <a:endParaRPr sz="1600"/>
          </a:p>
        </p:txBody>
      </p:sp>
      <p:sp>
        <p:nvSpPr>
          <p:cNvPr id="76" name="Google Shape;76;p14"/>
          <p:cNvSpPr/>
          <p:nvPr/>
        </p:nvSpPr>
        <p:spPr>
          <a:xfrm>
            <a:off x="631523" y="3219214"/>
            <a:ext cx="6551100" cy="2462100"/>
          </a:xfrm>
          <a:prstGeom prst="rect">
            <a:avLst/>
          </a:prstGeom>
          <a:solidFill>
            <a:srgbClr val="F2F2F2"/>
          </a:solidFill>
          <a:ln w="12700" cap="flat" cmpd="sng">
            <a:solidFill>
              <a:srgbClr val="000000"/>
            </a:solidFill>
            <a:prstDash val="solid"/>
            <a:miter lim="800000"/>
            <a:headEnd type="none" w="sm" len="sm"/>
            <a:tailEnd type="none" w="sm" len="sm"/>
          </a:ln>
        </p:spPr>
        <p:txBody>
          <a:bodyPr spcFirstLastPara="1" wrap="square" lIns="102600" tIns="51275" rIns="102600" bIns="51275" anchor="ctr" anchorCtr="0">
            <a:noAutofit/>
          </a:bodyPr>
          <a:lstStyle/>
          <a:p>
            <a:pPr marL="0" marR="0" lvl="0" indent="0" algn="ctr" rtl="0">
              <a:spcBef>
                <a:spcPts val="0"/>
              </a:spcBef>
              <a:spcAft>
                <a:spcPts val="0"/>
              </a:spcAft>
              <a:buNone/>
            </a:pPr>
            <a:endParaRPr sz="2000">
              <a:solidFill>
                <a:srgbClr val="FFFFFF"/>
              </a:solidFill>
              <a:latin typeface="Calibri"/>
              <a:ea typeface="Calibri"/>
              <a:cs typeface="Calibri"/>
              <a:sym typeface="Calibri"/>
            </a:endParaRPr>
          </a:p>
        </p:txBody>
      </p:sp>
      <p:sp>
        <p:nvSpPr>
          <p:cNvPr id="77" name="Google Shape;77;p14"/>
          <p:cNvSpPr txBox="1"/>
          <p:nvPr/>
        </p:nvSpPr>
        <p:spPr>
          <a:xfrm>
            <a:off x="625684" y="5676988"/>
            <a:ext cx="6547500" cy="276300"/>
          </a:xfrm>
          <a:prstGeom prst="rect">
            <a:avLst/>
          </a:prstGeom>
          <a:noFill/>
          <a:ln>
            <a:noFill/>
          </a:ln>
        </p:spPr>
        <p:txBody>
          <a:bodyPr spcFirstLastPara="1" wrap="square" lIns="102600" tIns="51275" rIns="102600" bIns="51275" anchor="t" anchorCtr="0">
            <a:noAutofit/>
          </a:bodyPr>
          <a:lstStyle/>
          <a:p>
            <a:pPr marL="0" marR="0" lvl="0" indent="0" algn="l" rtl="0">
              <a:spcBef>
                <a:spcPts val="0"/>
              </a:spcBef>
              <a:spcAft>
                <a:spcPts val="0"/>
              </a:spcAft>
              <a:buNone/>
            </a:pPr>
            <a:r>
              <a:rPr lang="en" sz="1100" b="1" dirty="0">
                <a:solidFill>
                  <a:srgbClr val="000000"/>
                </a:solidFill>
                <a:highlight>
                  <a:srgbClr val="FFFF00"/>
                </a:highlight>
                <a:latin typeface="Helvetica Neue Light"/>
                <a:ea typeface="Helvetica Neue Light"/>
                <a:cs typeface="Helvetica Neue Light"/>
                <a:sym typeface="Helvetica Neue Light"/>
              </a:rPr>
              <a:t>*All other fees will be paid by check to JAM </a:t>
            </a:r>
            <a:r>
              <a:rPr lang="en" sz="1100" b="1" u="sng" dirty="0">
                <a:solidFill>
                  <a:srgbClr val="000000"/>
                </a:solidFill>
                <a:highlight>
                  <a:srgbClr val="FFFF00"/>
                </a:highlight>
                <a:latin typeface="Helvetica Neue Light"/>
                <a:ea typeface="Helvetica Neue Light"/>
                <a:cs typeface="Helvetica Neue Light"/>
                <a:sym typeface="Helvetica Neue Light"/>
              </a:rPr>
              <a:t>on or before</a:t>
            </a:r>
            <a:r>
              <a:rPr lang="en" sz="1100" b="1" dirty="0">
                <a:solidFill>
                  <a:srgbClr val="000000"/>
                </a:solidFill>
                <a:highlight>
                  <a:srgbClr val="FFFF00"/>
                </a:highlight>
                <a:latin typeface="Helvetica Neue Light"/>
                <a:ea typeface="Helvetica Neue Light"/>
                <a:cs typeface="Helvetica Neue Light"/>
                <a:sym typeface="Helvetica Neue Light"/>
              </a:rPr>
              <a:t> their due date</a:t>
            </a:r>
            <a:r>
              <a:rPr lang="en" sz="1100" dirty="0">
                <a:solidFill>
                  <a:srgbClr val="000000"/>
                </a:solidFill>
                <a:highlight>
                  <a:srgbClr val="FFFF00"/>
                </a:highlight>
                <a:latin typeface="Helvetica Neue Light"/>
                <a:ea typeface="Helvetica Neue Light"/>
                <a:cs typeface="Helvetica Neue Light"/>
                <a:sym typeface="Helvetica Neue Light"/>
              </a:rPr>
              <a:t>.</a:t>
            </a:r>
            <a:endParaRPr sz="16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895</Words>
  <Application>Microsoft Office PowerPoint</Application>
  <PresentationFormat>Custom</PresentationFormat>
  <Paragraphs>53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Helvetica Neue Light</vt:lpstr>
      <vt:lpstr>Calibri</vt:lpstr>
      <vt:lpstr>Arial</vt:lpstr>
      <vt:lpstr>Oswald</vt:lpstr>
      <vt:lpstr>Helvetica Neue</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Snell</dc:creator>
  <cp:lastModifiedBy>Tiffany Snell</cp:lastModifiedBy>
  <cp:revision>1</cp:revision>
  <dcterms:modified xsi:type="dcterms:W3CDTF">2021-07-12T20:13:09Z</dcterms:modified>
</cp:coreProperties>
</file>